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715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97">
          <p15:clr>
            <a:srgbClr val="A4A3A4"/>
          </p15:clr>
        </p15:guide>
        <p15:guide id="2" pos="2993">
          <p15:clr>
            <a:srgbClr val="A4A3A4"/>
          </p15:clr>
        </p15:guide>
        <p15:guide id="3" orient="horz" pos="303">
          <p15:clr>
            <a:srgbClr val="A4A3A4"/>
          </p15:clr>
        </p15:guide>
        <p15:guide id="4" pos="5465">
          <p15:clr>
            <a:srgbClr val="A4A3A4"/>
          </p15:clr>
        </p15:guide>
        <p15:guide id="5" pos="317">
          <p15:clr>
            <a:srgbClr val="A4A3A4"/>
          </p15:clr>
        </p15:guide>
        <p15:guide id="6" pos="2767">
          <p15:clr>
            <a:srgbClr val="A4A3A4"/>
          </p15:clr>
        </p15:guide>
        <p15:guide id="7" pos="2880">
          <p15:clr>
            <a:srgbClr val="A4A3A4"/>
          </p15:clr>
        </p15:guide>
        <p15:guide id="8" orient="horz" pos="1097">
          <p15:clr>
            <a:srgbClr val="A4A3A4"/>
          </p15:clr>
        </p15:guide>
        <p15:guide id="9" orient="horz" pos="984">
          <p15:clr>
            <a:srgbClr val="A4A3A4"/>
          </p15:clr>
        </p15:guide>
        <p15:guide id="10" pos="431">
          <p15:clr>
            <a:srgbClr val="A4A3A4"/>
          </p15:clr>
        </p15:guide>
        <p15:guide id="11" pos="4241">
          <p15:clr>
            <a:srgbClr val="A4A3A4"/>
          </p15:clr>
        </p15:guide>
        <p15:guide id="12" orient="horz" pos="575">
          <p15:clr>
            <a:srgbClr val="A4A3A4"/>
          </p15:clr>
        </p15:guide>
        <p15:guide id="13" orient="horz" pos="1210">
          <p15:clr>
            <a:srgbClr val="A4A3A4"/>
          </p15:clr>
        </p15:guide>
        <p15:guide id="14" orient="horz" pos="1596">
          <p15:clr>
            <a:srgbClr val="A4A3A4"/>
          </p15:clr>
        </p15:guide>
        <p15:guide id="15" pos="5352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31" roundtripDataSignature="AMtx7mg1Ll+KLURk/OqyPr4Dab9iOX8c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AB35C38-ED8A-4B31-A3C2-8489B983DD3C}">
  <a:tblStyle styleId="{6AB35C38-ED8A-4B31-A3C2-8489B983DD3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97" orient="horz"/>
        <p:guide pos="2993"/>
        <p:guide pos="303" orient="horz"/>
        <p:guide pos="5465"/>
        <p:guide pos="317"/>
        <p:guide pos="2767"/>
        <p:guide pos="2880"/>
        <p:guide pos="1097" orient="horz"/>
        <p:guide pos="984" orient="horz"/>
        <p:guide pos="431"/>
        <p:guide pos="4241"/>
        <p:guide pos="575" orient="horz"/>
        <p:guide pos="1210" orient="horz"/>
        <p:guide pos="1596" orient="horz"/>
        <p:guide pos="5352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customschemas.google.com/relationships/presentationmetadata" Target="meta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P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" name="Google Shape;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/>
              <a:t>En esta sesión empezaremos a trabajar el proyecto creativo 2 (examen final).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El profesor les cuenta a los alumnos que hoy van a empezar a trabajar el proyecto creativo que presentarán en el examen final y que tendrá un seguimiento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y asesoría en las clases siguientes. Hay que motivarlos a pensar en problemas que los afecten, que los motiven a buscar una solución.</a:t>
            </a:r>
            <a:endParaRPr sz="1600"/>
          </a:p>
        </p:txBody>
      </p:sp>
      <p:sp>
        <p:nvSpPr>
          <p:cNvPr id="121" name="Google Shape;121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1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2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Recordar a los alumnos los principios del brainstorming. Suspender el juicio, toda idea es bienvenida.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Decirles que usen el pensamiento lateral / revisión de supuestos.</a:t>
            </a:r>
            <a:endParaRPr sz="1600"/>
          </a:p>
        </p:txBody>
      </p:sp>
      <p:sp>
        <p:nvSpPr>
          <p:cNvPr id="136" name="Google Shape;136;p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3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4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Ani</a:t>
            </a:r>
            <a:r>
              <a:rPr lang="es-PE" sz="1600"/>
              <a:t>mar a los alumnos a escoger la idea por su originalidad y viabilidad. Que no se dejen llevar por las ideas “fáciles” de realizar.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Insistir en que las ideas tienen que se originales. </a:t>
            </a:r>
            <a:endParaRPr sz="1600"/>
          </a:p>
        </p:txBody>
      </p:sp>
      <p:sp>
        <p:nvSpPr>
          <p:cNvPr id="151" name="Google Shape;151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6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7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8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9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2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3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Hacer esta pregunta a los alumnos. Motivar la participación. El profesor puede comentar sobre algunas iniciativas de innovación que conozca.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En la imagen vemos unas bancas </a:t>
            </a:r>
            <a:r>
              <a:rPr b="0" i="0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 una manivela que hace girar la superficie de la banca y evita la parte mojada.</a:t>
            </a:r>
            <a:endParaRPr sz="1600"/>
          </a:p>
        </p:txBody>
      </p:sp>
      <p:sp>
        <p:nvSpPr>
          <p:cNvPr id="81" name="Google Shape;81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Ver el video y luego comentar con los alumnos. Esta </a:t>
            </a:r>
            <a:r>
              <a:rPr b="0" i="0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solución propone espacios recreativos en zonas carenciadas y evita que se transformen en lugares peligrosos.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 solución cuestiona un supuesto (las canchas son rectangulares). Hacer la conexión con revisión de supuestos (Sesión 7).</a:t>
            </a:r>
            <a:endParaRPr sz="1600"/>
          </a:p>
        </p:txBody>
      </p:sp>
      <p:sp>
        <p:nvSpPr>
          <p:cNvPr id="97" name="Google Shape;97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Mostrar estos artículos sobre una iniciativa para promover la lectura en San Isidro.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En las primeras sesiones hablamos de que existe una actitud creativa. Esta es la que debemos tener cada vez que nos enfrentemos a un reto o problema.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Decirles que ellos pueden proponer soluciones a los problemas que afectan a nuestra ciudad, a nuestro país.</a:t>
            </a:r>
            <a:endParaRPr sz="1600"/>
          </a:p>
        </p:txBody>
      </p:sp>
      <p:sp>
        <p:nvSpPr>
          <p:cNvPr id="105" name="Google Shape;105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showMasterSp="0">
  <p:cSld name="Título y objeto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7"/>
          <p:cNvSpPr/>
          <p:nvPr/>
        </p:nvSpPr>
        <p:spPr>
          <a:xfrm>
            <a:off x="7204422" y="5371562"/>
            <a:ext cx="154401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ISIL. Todos los derechos reservados</a:t>
            </a:r>
            <a:endParaRPr/>
          </a:p>
        </p:txBody>
      </p:sp>
      <p:pic>
        <p:nvPicPr>
          <p:cNvPr id="16" name="Google Shape;16;p27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506316" y="5349405"/>
            <a:ext cx="369984" cy="20682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7"/>
          <p:cNvSpPr txBox="1"/>
          <p:nvPr/>
        </p:nvSpPr>
        <p:spPr>
          <a:xfrm>
            <a:off x="876300" y="5343295"/>
            <a:ext cx="261001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GESTIÓN DE LA</a:t>
            </a: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CREATIVIDAD E INNOVACIÓN  </a:t>
            </a: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•  SESIÓN 10</a:t>
            </a:r>
            <a:endParaRPr sz="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>
  <p:cSld name="Dos objeto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>
  <p:cSld name="Diapositiva de título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9"/>
          <p:cNvSpPr/>
          <p:nvPr/>
        </p:nvSpPr>
        <p:spPr>
          <a:xfrm>
            <a:off x="7204422" y="5371562"/>
            <a:ext cx="154401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ISIL. Todos los derechos reservados</a:t>
            </a:r>
            <a:endParaRPr/>
          </a:p>
        </p:txBody>
      </p:sp>
      <p:sp>
        <p:nvSpPr>
          <p:cNvPr id="21" name="Google Shape;21;p29"/>
          <p:cNvSpPr txBox="1"/>
          <p:nvPr/>
        </p:nvSpPr>
        <p:spPr>
          <a:xfrm>
            <a:off x="876300" y="5343295"/>
            <a:ext cx="3227165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GESTIÓN DE PROCESOS, SIMULACIÓN Y MEJORA CONTINUA</a:t>
            </a: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•  SESIÓN 01</a:t>
            </a:r>
            <a:endParaRPr sz="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" name="Google Shape;22;p29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506316" y="5349405"/>
            <a:ext cx="369984" cy="206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/>
          <p:nvPr/>
        </p:nvSpPr>
        <p:spPr>
          <a:xfrm>
            <a:off x="7204422" y="5371562"/>
            <a:ext cx="154401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ISIL. Todos los derechos reservados</a:t>
            </a:r>
            <a:endParaRPr/>
          </a:p>
        </p:txBody>
      </p:sp>
      <p:sp>
        <p:nvSpPr>
          <p:cNvPr id="11" name="Google Shape;11;p25"/>
          <p:cNvSpPr txBox="1"/>
          <p:nvPr/>
        </p:nvSpPr>
        <p:spPr>
          <a:xfrm>
            <a:off x="876300" y="5343295"/>
            <a:ext cx="261001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8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GESTIÓN DE LA CREATIVIDAD E INNOVACIÓN  •  SESIÓN 10</a:t>
            </a:r>
            <a:endParaRPr sz="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" name="Google Shape;12;p25"/>
          <p:cNvPicPr preferRelativeResize="0"/>
          <p:nvPr/>
        </p:nvPicPr>
        <p:blipFill rotWithShape="1">
          <a:blip r:embed="rId1">
            <a:alphaModFix amt="20000"/>
          </a:blip>
          <a:srcRect b="0" l="0" r="0" t="0"/>
          <a:stretch/>
        </p:blipFill>
        <p:spPr>
          <a:xfrm>
            <a:off x="506316" y="5349405"/>
            <a:ext cx="369984" cy="20682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11" Type="http://schemas.openxmlformats.org/officeDocument/2006/relationships/image" Target="../media/image3.png"/><Relationship Id="rId10" Type="http://schemas.openxmlformats.org/officeDocument/2006/relationships/image" Target="../media/image5.png"/><Relationship Id="rId12" Type="http://schemas.openxmlformats.org/officeDocument/2006/relationships/image" Target="../media/image1.png"/><Relationship Id="rId9" Type="http://schemas.openxmlformats.org/officeDocument/2006/relationships/image" Target="../media/image7.png"/><Relationship Id="rId5" Type="http://schemas.openxmlformats.org/officeDocument/2006/relationships/image" Target="../media/image17.png"/><Relationship Id="rId6" Type="http://schemas.openxmlformats.org/officeDocument/2006/relationships/image" Target="../media/image23.png"/><Relationship Id="rId7" Type="http://schemas.openxmlformats.org/officeDocument/2006/relationships/image" Target="../media/image20.png"/><Relationship Id="rId8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"/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" name="Google Shape;29;p1"/>
          <p:cNvPicPr preferRelativeResize="0"/>
          <p:nvPr/>
        </p:nvPicPr>
        <p:blipFill rotWithShape="1">
          <a:blip r:embed="rId3">
            <a:alphaModFix/>
          </a:blip>
          <a:srcRect b="0" l="5173" r="5949" t="0"/>
          <a:stretch/>
        </p:blipFill>
        <p:spPr>
          <a:xfrm>
            <a:off x="3743324" y="0"/>
            <a:ext cx="5400675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"/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900">
                <a:solidFill>
                  <a:srgbClr val="6C6D6C"/>
                </a:solidFill>
                <a:latin typeface="Calibri"/>
                <a:ea typeface="Calibri"/>
                <a:cs typeface="Calibri"/>
                <a:sym typeface="Calibri"/>
              </a:rPr>
              <a:t>GESTIÓN DE LA CREATIVIDAD E INNOVACIÓN </a:t>
            </a:r>
            <a:endParaRPr/>
          </a:p>
        </p:txBody>
      </p:sp>
      <p:pic>
        <p:nvPicPr>
          <p:cNvPr id="31" name="Google Shape;31;p1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flipH="1">
            <a:off x="8370768" y="1253708"/>
            <a:ext cx="263082" cy="16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5349175" y="2255651"/>
            <a:ext cx="114521" cy="114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1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flipH="1">
            <a:off x="4531028" y="2668722"/>
            <a:ext cx="272736" cy="173645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"/>
          <p:cNvSpPr/>
          <p:nvPr/>
        </p:nvSpPr>
        <p:spPr>
          <a:xfrm>
            <a:off x="503238" y="2177570"/>
            <a:ext cx="3240086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GESTIONAR UN </a:t>
            </a:r>
            <a:r>
              <a:rPr b="1" lang="es-PE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PROYECTO DE INNOVACIÓN</a:t>
            </a:r>
            <a:endParaRPr/>
          </a:p>
        </p:txBody>
      </p:sp>
      <p:sp>
        <p:nvSpPr>
          <p:cNvPr id="35" name="Google Shape;35;p1"/>
          <p:cNvSpPr/>
          <p:nvPr/>
        </p:nvSpPr>
        <p:spPr>
          <a:xfrm>
            <a:off x="503237" y="3264201"/>
            <a:ext cx="3032722" cy="8863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DBDA5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creatividad al servicio de la comunidad</a:t>
            </a:r>
            <a:endParaRPr/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DBDA5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Soluciones Innnovadoras</a:t>
            </a:r>
            <a:endParaRPr/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DBDA5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Proyecto Creativo 2</a:t>
            </a:r>
            <a:endParaRPr/>
          </a:p>
        </p:txBody>
      </p:sp>
      <p:sp>
        <p:nvSpPr>
          <p:cNvPr id="36" name="Google Shape;36;p1"/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000">
                <a:solidFill>
                  <a:srgbClr val="2DBDA5"/>
                </a:solidFill>
                <a:latin typeface="Calibri"/>
                <a:ea typeface="Calibri"/>
                <a:cs typeface="Calibri"/>
                <a:sym typeface="Calibri"/>
              </a:rPr>
              <a:t>SESIÓN 10</a:t>
            </a:r>
            <a:endParaRPr/>
          </a:p>
        </p:txBody>
      </p:sp>
      <p:pic>
        <p:nvPicPr>
          <p:cNvPr id="37" name="Google Shape;37;p1"/>
          <p:cNvPicPr preferRelativeResize="0"/>
          <p:nvPr/>
        </p:nvPicPr>
        <p:blipFill rotWithShape="1">
          <a:blip r:embed="rId6">
            <a:alphaModFix amt="35000"/>
          </a:blip>
          <a:srcRect b="0" l="0" r="0" t="0"/>
          <a:stretch/>
        </p:blipFill>
        <p:spPr>
          <a:xfrm>
            <a:off x="5528054" y="1214576"/>
            <a:ext cx="248554" cy="174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142878" y="2446434"/>
            <a:ext cx="114521" cy="114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7279300" y="947188"/>
            <a:ext cx="76092" cy="76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1"/>
          <p:cNvPicPr preferRelativeResize="0"/>
          <p:nvPr/>
        </p:nvPicPr>
        <p:blipFill rotWithShape="1">
          <a:blip r:embed="rId7">
            <a:alphaModFix amt="30000"/>
          </a:blip>
          <a:srcRect b="0" l="0" r="0" t="0"/>
          <a:stretch/>
        </p:blipFill>
        <p:spPr>
          <a:xfrm>
            <a:off x="4498387" y="1372312"/>
            <a:ext cx="610754" cy="610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1"/>
          <p:cNvPicPr preferRelativeResize="0"/>
          <p:nvPr/>
        </p:nvPicPr>
        <p:blipFill rotWithShape="1">
          <a:blip r:embed="rId8">
            <a:alphaModFix amt="30000"/>
          </a:blip>
          <a:srcRect b="0" l="0" r="0" t="0"/>
          <a:stretch/>
        </p:blipFill>
        <p:spPr>
          <a:xfrm>
            <a:off x="7391433" y="2889818"/>
            <a:ext cx="470700" cy="4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"/>
          <p:cNvPicPr preferRelativeResize="0"/>
          <p:nvPr/>
        </p:nvPicPr>
        <p:blipFill rotWithShape="1">
          <a:blip r:embed="rId9">
            <a:alphaModFix amt="30000"/>
          </a:blip>
          <a:srcRect b="0" l="0" r="0" t="0"/>
          <a:stretch/>
        </p:blipFill>
        <p:spPr>
          <a:xfrm>
            <a:off x="5216627" y="3042231"/>
            <a:ext cx="494138" cy="494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"/>
          <p:cNvPicPr preferRelativeResize="0"/>
          <p:nvPr/>
        </p:nvPicPr>
        <p:blipFill rotWithShape="1">
          <a:blip r:embed="rId10">
            <a:alphaModFix amt="30000"/>
          </a:blip>
          <a:srcRect b="0" l="0" r="0" t="0"/>
          <a:stretch/>
        </p:blipFill>
        <p:spPr>
          <a:xfrm>
            <a:off x="7546373" y="1214576"/>
            <a:ext cx="689052" cy="689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flipH="1">
            <a:off x="7307959" y="2312912"/>
            <a:ext cx="259265" cy="165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"/>
          <p:cNvPicPr preferRelativeResize="0"/>
          <p:nvPr/>
        </p:nvPicPr>
        <p:blipFill rotWithShape="1">
          <a:blip r:embed="rId11">
            <a:alphaModFix amt="30000"/>
          </a:blip>
          <a:srcRect b="0" l="0" r="0" t="0"/>
          <a:stretch/>
        </p:blipFill>
        <p:spPr>
          <a:xfrm>
            <a:off x="6091328" y="815352"/>
            <a:ext cx="702863" cy="702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11225" y="1896111"/>
            <a:ext cx="166865" cy="170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0"/>
          <p:cNvSpPr txBox="1"/>
          <p:nvPr/>
        </p:nvSpPr>
        <p:spPr>
          <a:xfrm>
            <a:off x="507431" y="917007"/>
            <a:ext cx="3607369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62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Formar equipos creativos de 4 ó 5 integrantes.</a:t>
            </a:r>
            <a:endParaRPr/>
          </a:p>
          <a:p>
            <a:pPr indent="-746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Hacer una relación de problemas que encuentren en la ciudad o distrito en el que viven.</a:t>
            </a:r>
            <a:endParaRPr/>
          </a:p>
          <a:p>
            <a:pPr indent="-746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Escoger uno de estos problemas.</a:t>
            </a:r>
            <a:endParaRPr/>
          </a:p>
        </p:txBody>
      </p:sp>
      <p:sp>
        <p:nvSpPr>
          <p:cNvPr id="124" name="Google Shape;124;p10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p10"/>
          <p:cNvPicPr preferRelativeResize="0"/>
          <p:nvPr/>
        </p:nvPicPr>
        <p:blipFill rotWithShape="1">
          <a:blip r:embed="rId3">
            <a:alphaModFix/>
          </a:blip>
          <a:srcRect b="0" l="3454" r="0" t="0"/>
          <a:stretch/>
        </p:blipFill>
        <p:spPr>
          <a:xfrm rot="5400000">
            <a:off x="4090195" y="661193"/>
            <a:ext cx="5715000" cy="4392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0" name="Google Shape;130;p11"/>
          <p:cNvGraphicFramePr/>
          <p:nvPr/>
        </p:nvGraphicFramePr>
        <p:xfrm>
          <a:off x="684212" y="192087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{6AB35C38-ED8A-4B31-A3C2-8489B983DD3C}</a:tableStyleId>
              </a:tblPr>
              <a:tblGrid>
                <a:gridCol w="3893550"/>
                <a:gridCol w="3893550"/>
              </a:tblGrid>
              <a:tr h="3886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6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PROBLEMA</a:t>
                      </a:r>
                      <a:endParaRPr/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14FA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6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PÚBLICO OBJETIVO</a:t>
                      </a:r>
                      <a:endParaRPr sz="16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14FA0"/>
                    </a:solidFill>
                  </a:tcPr>
                </a:tc>
              </a:tr>
              <a:tr h="1465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4CB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4CBE3"/>
                    </a:solidFill>
                  </a:tcPr>
                </a:tc>
              </a:tr>
            </a:tbl>
          </a:graphicData>
        </a:graphic>
      </p:graphicFrame>
      <p:sp>
        <p:nvSpPr>
          <p:cNvPr id="131" name="Google Shape;131;p11"/>
          <p:cNvSpPr txBox="1"/>
          <p:nvPr/>
        </p:nvSpPr>
        <p:spPr>
          <a:xfrm>
            <a:off x="509911" y="919487"/>
            <a:ext cx="7639481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9388" lvl="0" marL="1793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Señala el problema que has elegido con tu equipo y el público objetivo al que atiende.</a:t>
            </a:r>
            <a:endParaRPr/>
          </a:p>
        </p:txBody>
      </p:sp>
      <p:sp>
        <p:nvSpPr>
          <p:cNvPr id="132" name="Google Shape;132;p11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"/>
          <p:cNvSpPr txBox="1"/>
          <p:nvPr/>
        </p:nvSpPr>
        <p:spPr>
          <a:xfrm>
            <a:off x="503238" y="925880"/>
            <a:ext cx="3889375" cy="1061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GENERAR SOLUCIONES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Realiza una lluvia de ideas para generar soluciones al problema escogido.</a:t>
            </a:r>
            <a:endParaRPr/>
          </a:p>
          <a:p>
            <a:pPr indent="-1762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Recuerda los principios del brainstorming.</a:t>
            </a:r>
            <a:endParaRPr/>
          </a:p>
        </p:txBody>
      </p:sp>
      <p:sp>
        <p:nvSpPr>
          <p:cNvPr id="139" name="Google Shape;139;p12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0"/>
            <a:ext cx="4392612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3"/>
          <p:cNvSpPr txBox="1"/>
          <p:nvPr/>
        </p:nvSpPr>
        <p:spPr>
          <a:xfrm>
            <a:off x="509961" y="919537"/>
            <a:ext cx="7247595" cy="81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GENERAR SOLUCIONES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563" lvl="0" marL="182563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Describe las soluciones más interesantes generadas por tu equipo y luego señala los elementos que te parece que las hacen más originales e inusuales.</a:t>
            </a:r>
            <a:endParaRPr/>
          </a:p>
        </p:txBody>
      </p:sp>
      <p:sp>
        <p:nvSpPr>
          <p:cNvPr id="146" name="Google Shape;146;p13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47" name="Google Shape;147;p13"/>
          <p:cNvGraphicFramePr/>
          <p:nvPr/>
        </p:nvGraphicFramePr>
        <p:xfrm>
          <a:off x="684212" y="192087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{6AB35C38-ED8A-4B31-A3C2-8489B983DD3C}</a:tableStyleId>
              </a:tblPr>
              <a:tblGrid>
                <a:gridCol w="3893550"/>
                <a:gridCol w="3893550"/>
              </a:tblGrid>
              <a:tr h="388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PE" sz="16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SOLUCIONES</a:t>
                      </a:r>
                      <a:endParaRPr/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14FA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6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CARACTERÍSTICAS</a:t>
                      </a:r>
                      <a:r>
                        <a:rPr lang="es-PE" sz="16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ORIGINALES</a:t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14FA0"/>
                    </a:solidFill>
                  </a:tcPr>
                </a:tc>
              </a:tr>
              <a:tr h="1465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4CB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4CBE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"/>
          <p:cNvSpPr txBox="1"/>
          <p:nvPr/>
        </p:nvSpPr>
        <p:spPr>
          <a:xfrm>
            <a:off x="510858" y="920433"/>
            <a:ext cx="7444422" cy="1061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EVALÚA LAS IDEAS GENERADAS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todas las soluciones, elige la que consideras más creativa y justifica tu elección. </a:t>
            </a:r>
            <a:endParaRPr/>
          </a:p>
          <a:p>
            <a:pPr indent="-746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¿Por qué te parece más creativa? ¿En qué criterios se basa tu decisión?</a:t>
            </a:r>
            <a:endParaRPr/>
          </a:p>
        </p:txBody>
      </p:sp>
      <p:sp>
        <p:nvSpPr>
          <p:cNvPr id="154" name="Google Shape;154;p14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3958" y="2533650"/>
            <a:ext cx="3876083" cy="2700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1" name="Google Shape;161;p15"/>
          <p:cNvGraphicFramePr/>
          <p:nvPr/>
        </p:nvGraphicFramePr>
        <p:xfrm>
          <a:off x="692150" y="192087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{6AB35C38-ED8A-4B31-A3C2-8489B983DD3C}</a:tableStyleId>
              </a:tblPr>
              <a:tblGrid>
                <a:gridCol w="3902075"/>
                <a:gridCol w="3902075"/>
              </a:tblGrid>
              <a:tr h="342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6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PREGUNTA</a:t>
                      </a:r>
                      <a:endParaRPr/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14FA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PE" sz="16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RESPUESTA</a:t>
                      </a:r>
                      <a:endParaRPr/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14FA0"/>
                    </a:solidFill>
                  </a:tcPr>
                </a:tc>
              </a:tr>
              <a:tr h="488250">
                <a:tc>
                  <a:txBody>
                    <a:bodyPr/>
                    <a:lstStyle/>
                    <a:p>
                      <a:pPr indent="8890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</a:t>
                      </a:r>
                      <a:r>
                        <a:rPr lang="es-PE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es? (Describe la solución)</a:t>
                      </a:r>
                      <a:endParaRPr/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</a:tr>
              <a:tr h="495425">
                <a:tc>
                  <a:txBody>
                    <a:bodyPr/>
                    <a:lstStyle/>
                    <a:p>
                      <a:pPr indent="0" lvl="0" marL="88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</a:t>
                      </a:r>
                      <a:r>
                        <a:rPr lang="es-PE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hace? (Cómo soluciona el problema)</a:t>
                      </a:r>
                      <a:endParaRPr/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</a:tr>
              <a:tr h="771075"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1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b="0" i="0" lang="es-PE" sz="16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¿Cómo lo hace? (Menciona adjetivos que describen y califican la solución en acción)</a:t>
                      </a:r>
                      <a:endParaRPr/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</a:tr>
              <a:tr h="467350">
                <a:tc>
                  <a:txBody>
                    <a:bodyPr/>
                    <a:lstStyle/>
                    <a:p>
                      <a:pPr indent="0" lvl="0" marL="88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¿Cuándo lo hace?</a:t>
                      </a:r>
                      <a:endParaRPr/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</a:tr>
              <a:tr h="426725">
                <a:tc>
                  <a:txBody>
                    <a:bodyPr/>
                    <a:lstStyle/>
                    <a:p>
                      <a:pPr indent="8890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¿Dónde lo hace?</a:t>
                      </a:r>
                      <a:endParaRPr/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575" marL="68575" anchor="ctr">
                    <a:lnL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14F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DDED"/>
                    </a:solidFill>
                  </a:tcPr>
                </a:tc>
              </a:tr>
            </a:tbl>
          </a:graphicData>
        </a:graphic>
      </p:graphicFrame>
      <p:sp>
        <p:nvSpPr>
          <p:cNvPr id="162" name="Google Shape;162;p15"/>
          <p:cNvSpPr txBox="1"/>
          <p:nvPr/>
        </p:nvSpPr>
        <p:spPr>
          <a:xfrm>
            <a:off x="508318" y="917893"/>
            <a:ext cx="8036242" cy="5693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EVALÚA LAS IDEAS GENERADAS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0975" lvl="0" marL="180975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Contesta a las siguientes preguntas sobre la solución que has elegido por ser la más creativa: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5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6"/>
          <p:cNvSpPr txBox="1"/>
          <p:nvPr/>
        </p:nvSpPr>
        <p:spPr>
          <a:xfrm>
            <a:off x="508289" y="920821"/>
            <a:ext cx="3884324" cy="2539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EVALÚA LAS IDEAS GENERADAS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Compara esta solución que has elegido con otras soluciones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3038" lvl="0" marL="3571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Busca que otras soluciones se han propuesto para el problema que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 elegido.</a:t>
            </a:r>
            <a:endParaRPr/>
          </a:p>
          <a:p>
            <a:pPr indent="-71438" lvl="0" marL="3571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3038" lvl="0" marL="3571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Verifica si es que la solución que han seleccionado existe.</a:t>
            </a:r>
            <a:endParaRPr/>
          </a:p>
        </p:txBody>
      </p:sp>
      <p:sp>
        <p:nvSpPr>
          <p:cNvPr id="169" name="Google Shape;169;p16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0"/>
            <a:ext cx="4392612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/>
          <p:nvPr/>
        </p:nvSpPr>
        <p:spPr>
          <a:xfrm>
            <a:off x="507551" y="917104"/>
            <a:ext cx="4064449" cy="81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IMPACTO DE LA SOLUCIÓN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9388" lvl="0" marL="179388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Describe en qué cambiará la vida del usuario. Predice el impacto de la solución.</a:t>
            </a:r>
            <a:endParaRPr/>
          </a:p>
        </p:txBody>
      </p:sp>
      <p:sp>
        <p:nvSpPr>
          <p:cNvPr id="176" name="Google Shape;176;p17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0"/>
            <a:ext cx="4392612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 txBox="1"/>
          <p:nvPr/>
        </p:nvSpPr>
        <p:spPr>
          <a:xfrm>
            <a:off x="509100" y="918675"/>
            <a:ext cx="3744401" cy="15542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ELABORACIÓN DEL CONCEPTO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Haz una nube de palabras importantes sobre la solución elegida. </a:t>
            </a:r>
            <a:endParaRPr/>
          </a:p>
          <a:p>
            <a:pPr indent="-746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Resalta las palabras que te parezcan claves para sintetizar la solución.</a:t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0"/>
            <a:ext cx="4392612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1662" y="922446"/>
            <a:ext cx="3914026" cy="347565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9"/>
          <p:cNvSpPr txBox="1"/>
          <p:nvPr/>
        </p:nvSpPr>
        <p:spPr>
          <a:xfrm>
            <a:off x="507719" y="917295"/>
            <a:ext cx="3684998" cy="1308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CONCEPTO DE LA SOLUCIÓN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Utiliza esas palabras para explicar los aspectos más originales de la solución.</a:t>
            </a:r>
            <a:endParaRPr/>
          </a:p>
          <a:p>
            <a:pPr indent="-746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Señala al menos tres aspectos originales.</a:t>
            </a: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PROYECTO CREATIVO 2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"/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946969"/>
            <a:ext cx="2072213" cy="3898064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"/>
          <p:cNvSpPr/>
          <p:nvPr/>
        </p:nvSpPr>
        <p:spPr>
          <a:xfrm>
            <a:off x="149817" y="3724759"/>
            <a:ext cx="1037633" cy="1069383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INTRODUCCIÓN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 LA SESIÓN</a:t>
            </a:r>
            <a:endParaRPr/>
          </a:p>
        </p:txBody>
      </p:sp>
      <p:pic>
        <p:nvPicPr>
          <p:cNvPr id="55" name="Google Shape;55;p2"/>
          <p:cNvPicPr preferRelativeResize="0"/>
          <p:nvPr/>
        </p:nvPicPr>
        <p:blipFill rotWithShape="1">
          <a:blip r:embed="rId4">
            <a:alphaModFix amt="16000"/>
          </a:blip>
          <a:srcRect b="0" l="0" r="0" t="0"/>
          <a:stretch/>
        </p:blipFill>
        <p:spPr>
          <a:xfrm>
            <a:off x="334433" y="3817749"/>
            <a:ext cx="809264" cy="809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28619" y="2194222"/>
            <a:ext cx="202176" cy="208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54E9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7" name="Google Shape;197;p20"/>
          <p:cNvGrpSpPr/>
          <p:nvPr/>
        </p:nvGrpSpPr>
        <p:grpSpPr>
          <a:xfrm>
            <a:off x="2506315" y="2194222"/>
            <a:ext cx="4581728" cy="1326557"/>
            <a:chOff x="2403187" y="2211377"/>
            <a:chExt cx="4581728" cy="1326557"/>
          </a:xfrm>
        </p:grpSpPr>
        <p:sp>
          <p:nvSpPr>
            <p:cNvPr id="198" name="Google Shape;198;p20"/>
            <p:cNvSpPr txBox="1"/>
            <p:nvPr/>
          </p:nvSpPr>
          <p:spPr>
            <a:xfrm>
              <a:off x="2403187" y="2540738"/>
              <a:ext cx="4581728" cy="9971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PE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CONCLUSIONES</a:t>
              </a:r>
              <a:br>
                <a:rPr lang="es-PE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1" lang="es-PE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MÁS REFERENCIAS</a:t>
              </a:r>
              <a:endParaRPr/>
            </a:p>
          </p:txBody>
        </p:sp>
        <p:pic>
          <p:nvPicPr>
            <p:cNvPr id="199" name="Google Shape;19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25491" y="2211377"/>
              <a:ext cx="202176" cy="2082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00" name="Google Shape;2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253" y="946969"/>
            <a:ext cx="2072214" cy="3898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1279547" y="912813"/>
            <a:ext cx="5453042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Nuestra creatividad se puede poner al servicio de nuestra ciudad, proponiendo alguna solución o iniciativa innovadora.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Tenemos dos ejemplos de esto en las canchas de fútbol en Tailandia y las bibliotecas móviles de San Isidro.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nuestro proyecto creativo final tenemos el reto de diseñar una solución creativa a un problema que hemos seleccionado.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35661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Google Shape;20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954885"/>
            <a:ext cx="114138" cy="117546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1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1"/>
          <p:cNvPicPr preferRelativeResize="0"/>
          <p:nvPr/>
        </p:nvPicPr>
        <p:blipFill rotWithShape="1">
          <a:blip r:embed="rId4">
            <a:alphaModFix amt="42000"/>
          </a:blip>
          <a:srcRect b="0" l="0" r="0" t="0"/>
          <a:stretch/>
        </p:blipFill>
        <p:spPr>
          <a:xfrm>
            <a:off x="6984999" y="3048772"/>
            <a:ext cx="1690689" cy="2185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1590518"/>
            <a:ext cx="114138" cy="11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2234737"/>
            <a:ext cx="114138" cy="11754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1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CONCLUSIONES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DCB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2"/>
          <p:cNvSpPr txBox="1"/>
          <p:nvPr/>
        </p:nvSpPr>
        <p:spPr>
          <a:xfrm>
            <a:off x="2519363" y="2540738"/>
            <a:ext cx="4581728" cy="9971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BIBLIOGRAFÍA</a:t>
            </a:r>
            <a:br>
              <a:rPr lang="es-PE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MÁS REFERENCIAS</a:t>
            </a:r>
            <a:endParaRPr/>
          </a:p>
        </p:txBody>
      </p:sp>
      <p:pic>
        <p:nvPicPr>
          <p:cNvPr id="220" name="Google Shape;22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8619" y="2194222"/>
            <a:ext cx="202176" cy="208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946970"/>
            <a:ext cx="2072061" cy="3898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3"/>
          <p:cNvSpPr txBox="1"/>
          <p:nvPr/>
        </p:nvSpPr>
        <p:spPr>
          <a:xfrm>
            <a:off x="1279009" y="917823"/>
            <a:ext cx="53520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https://www.clarin.com/arq/urbano/tailandia-conoce-primeras-canchas-rectangulares_0_HkBro9t6.html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https://msi.gob.pe/portal/2021/02/12/te-llevamos-libros-a-tu-casa-con-nuestro-servicio-biblioteca-express/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228" name="Google Shape;22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4" y="970402"/>
            <a:ext cx="103867" cy="106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4" y="1612646"/>
            <a:ext cx="103867" cy="10696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3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p23"/>
          <p:cNvPicPr preferRelativeResize="0"/>
          <p:nvPr/>
        </p:nvPicPr>
        <p:blipFill rotWithShape="1">
          <a:blip r:embed="rId4">
            <a:alphaModFix amt="42000"/>
          </a:blip>
          <a:srcRect b="0" l="0" r="0" t="0"/>
          <a:stretch/>
        </p:blipFill>
        <p:spPr>
          <a:xfrm>
            <a:off x="6985000" y="3036889"/>
            <a:ext cx="1690688" cy="2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3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BIBLIOGRAFÍA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Google Shape;23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24199" y="2666298"/>
            <a:ext cx="1295601" cy="386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/>
          <p:nvPr/>
        </p:nvSpPr>
        <p:spPr>
          <a:xfrm>
            <a:off x="6918960" y="5364480"/>
            <a:ext cx="2133600" cy="22445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1282299" y="918372"/>
            <a:ext cx="5291222" cy="1292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esta sesión conoceremos algunas iniciativas innovadoras puestas al servicio de una ciudad.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Empezaremos a elaborar el proyecto creativo para el examen final, teniendo como motivación proponer una solución original e innovadora a un problema que tenga nuestra comunidad.</a:t>
            </a:r>
            <a:endParaRPr/>
          </a:p>
        </p:txBody>
      </p:sp>
      <p:pic>
        <p:nvPicPr>
          <p:cNvPr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839" y="954885"/>
            <a:ext cx="117851" cy="121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839" y="1610643"/>
            <a:ext cx="117851" cy="12136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" name="Google Shape;67;p3"/>
          <p:cNvPicPr preferRelativeResize="0"/>
          <p:nvPr/>
        </p:nvPicPr>
        <p:blipFill rotWithShape="1">
          <a:blip r:embed="rId4">
            <a:alphaModFix amt="42000"/>
          </a:blip>
          <a:srcRect b="0" l="0" r="0" t="0"/>
          <a:stretch/>
        </p:blipFill>
        <p:spPr>
          <a:xfrm>
            <a:off x="6986661" y="3052731"/>
            <a:ext cx="1689027" cy="2181257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INTRODUCCIÓN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"/>
          <p:cNvSpPr txBox="1"/>
          <p:nvPr/>
        </p:nvSpPr>
        <p:spPr>
          <a:xfrm>
            <a:off x="1008063" y="3169972"/>
            <a:ext cx="5362257" cy="6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 CREATIVIDAD AL </a:t>
            </a:r>
            <a:b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SERVICIO DE LA COMUNIDAD</a:t>
            </a:r>
            <a:endParaRPr/>
          </a:p>
        </p:txBody>
      </p:sp>
      <p:pic>
        <p:nvPicPr>
          <p:cNvPr id="77" name="Google Shape;7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3" y="2869612"/>
            <a:ext cx="195423" cy="20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66443" y="1920875"/>
            <a:ext cx="4811113" cy="331311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5"/>
          <p:cNvSpPr txBox="1"/>
          <p:nvPr/>
        </p:nvSpPr>
        <p:spPr>
          <a:xfrm>
            <a:off x="506795" y="919327"/>
            <a:ext cx="8168893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0" marL="177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¿Cómo podríamos usar nuestra creatividad para solucionar los problemas de nuestra ciudad? ¿o de nuestro país?</a:t>
            </a:r>
            <a:endParaRPr/>
          </a:p>
          <a:p>
            <a:pPr indent="-177800" lvl="0" marL="177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¿Conoces alguna solución innovadora que se haya implementado en la ciudad o en tu barrio?</a:t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LA CREATIVIDAD AL SERVICIO DE LA COMUNIDAD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1008063" y="3169972"/>
            <a:ext cx="53622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SOLUCIONES </a:t>
            </a:r>
            <a: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INNOVADORAS</a:t>
            </a:r>
            <a:endParaRPr/>
          </a:p>
        </p:txBody>
      </p:sp>
      <p:pic>
        <p:nvPicPr>
          <p:cNvPr id="93" name="Google Shape;9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3" y="2869612"/>
            <a:ext cx="195423" cy="20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1644" y="1924521"/>
            <a:ext cx="5320711" cy="3309468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7"/>
          <p:cNvSpPr txBox="1"/>
          <p:nvPr/>
        </p:nvSpPr>
        <p:spPr>
          <a:xfrm>
            <a:off x="506795" y="919327"/>
            <a:ext cx="8047925" cy="692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SOLUCIONES INNOVADORAS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https://www.youtube.com/watch?v=elqCWFR9RJ4</a:t>
            </a:r>
            <a:endParaRPr/>
          </a:p>
          <a:p>
            <a:pPr indent="-176213" lvl="0" marL="176213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https://www.clarin.com/arq/urbano/tailandia-conoce-primeras-canchas-rectangulares_0_HkBro9t6.html</a:t>
            </a:r>
            <a:endParaRPr/>
          </a:p>
        </p:txBody>
      </p:sp>
      <p:sp>
        <p:nvSpPr>
          <p:cNvPr id="101" name="Google Shape;101;p7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SOLUCIONES INNOVADORAS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0134" y="1920875"/>
            <a:ext cx="5343731" cy="331311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8"/>
          <p:cNvSpPr txBox="1"/>
          <p:nvPr/>
        </p:nvSpPr>
        <p:spPr>
          <a:xfrm>
            <a:off x="507698" y="917273"/>
            <a:ext cx="79092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SOLUCIONES INNOVADORAS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176213" marR="0" rtl="0" algn="l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https://www.facebook.com/publimetrope/videos/as%C3%AD-funciona-la-biblioteca-ambulante-gratuita-mar%C3%ADa-rostworowski-conoce-m%C3%A1s-aqu%C3%AD/1635013986557061/?locale=es_LA</a:t>
            </a:r>
            <a:endParaRPr/>
          </a:p>
          <a:p>
            <a:pPr indent="-176213" lvl="0" marL="176213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https://msi.gob.pe/portal/2021/02/12/te-llevamos-libros-a-tu-casa-con-nuestro-servicio-biblioteca-express/</a:t>
            </a:r>
            <a:endParaRPr/>
          </a:p>
        </p:txBody>
      </p:sp>
      <p:sp>
        <p:nvSpPr>
          <p:cNvPr id="109" name="Google Shape;109;p8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LA CREATIVIDAD AL SERVICIO DE LA COMUNIDAD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9"/>
          <p:cNvSpPr txBox="1"/>
          <p:nvPr/>
        </p:nvSpPr>
        <p:spPr>
          <a:xfrm>
            <a:off x="1008063" y="3169972"/>
            <a:ext cx="5362257" cy="7755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PROYECTO </a:t>
            </a:r>
            <a:b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CREATIVO 2</a:t>
            </a:r>
            <a:endParaRPr/>
          </a:p>
        </p:txBody>
      </p:sp>
      <p:pic>
        <p:nvPicPr>
          <p:cNvPr id="117" name="Google Shape;11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3" y="2869612"/>
            <a:ext cx="195423" cy="20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Diseño predeterminado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2006-06-01T21:36:52Z</dcterms:created>
  <dc:creator>Isil</dc:creator>
</cp:coreProperties>
</file>